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8.png" ContentType="image/png"/>
  <Override PartName="/ppt/media/image1.jpeg" ContentType="image/jpeg"/>
  <Override PartName="/ppt/media/image8.png" ContentType="image/png"/>
  <Override PartName="/ppt/media/image38.png" ContentType="image/png"/>
  <Override PartName="/ppt/media/image2.jpeg" ContentType="image/jpeg"/>
  <Override PartName="/ppt/media/image5.png" ContentType="image/png"/>
  <Override PartName="/ppt/media/image48.png" ContentType="image/png"/>
  <Override PartName="/ppt/media/image3.jpeg" ContentType="image/jpe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35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927360"/>
            <a:ext cx="1051524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8080" y="927360"/>
            <a:ext cx="1051524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927360"/>
            <a:ext cx="1051524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m 6" descr=""/>
          <p:cNvPicPr/>
          <p:nvPr/>
        </p:nvPicPr>
        <p:blipFill>
          <a:blip r:embed="rId2"/>
          <a:stretch/>
        </p:blipFill>
        <p:spPr>
          <a:xfrm>
            <a:off x="-2880" y="0"/>
            <a:ext cx="12197520" cy="6857640"/>
          </a:xfrm>
          <a:prstGeom prst="rect">
            <a:avLst/>
          </a:prstGeom>
          <a:ln>
            <a:noFill/>
          </a:ln>
        </p:spPr>
      </p:pic>
      <p:pic>
        <p:nvPicPr>
          <p:cNvPr id="1" name="Imagem 6" descr=""/>
          <p:cNvPicPr/>
          <p:nvPr/>
        </p:nvPicPr>
        <p:blipFill>
          <a:blip r:embed="rId3"/>
          <a:stretch/>
        </p:blipFill>
        <p:spPr>
          <a:xfrm>
            <a:off x="-2880" y="0"/>
            <a:ext cx="12197520" cy="685764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399760" y="1586160"/>
            <a:ext cx="687276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pt-BR" sz="6000" spc="-1" strike="noStrike">
                <a:solidFill>
                  <a:srgbClr val="ffffff"/>
                </a:solidFill>
                <a:latin typeface="Calibri Light"/>
              </a:rPr>
              <a:t>Clique para editar o título mestre</a:t>
            </a:r>
            <a:endParaRPr b="0" lang="pt-B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6" descr=""/>
          <p:cNvPicPr/>
          <p:nvPr/>
        </p:nvPicPr>
        <p:blipFill>
          <a:blip r:embed="rId2"/>
          <a:stretch/>
        </p:blipFill>
        <p:spPr>
          <a:xfrm>
            <a:off x="-2880" y="0"/>
            <a:ext cx="12197520" cy="685764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1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estilos de texto Mestre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81637B70-0CA6-4CFB-B9BA-F450DFDD6246}" type="datetime">
              <a:rPr b="0" lang="pt-BR" sz="1800" spc="-1" strike="noStrike">
                <a:solidFill>
                  <a:srgbClr val="000000"/>
                </a:solidFill>
                <a:latin typeface="Calibri"/>
              </a:rPr>
              <a:t>27/07/19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rIns="90000" tIns="45000" bIns="45000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62B7E92-5723-4092-ABD7-250A9F3A97E9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399760" y="1586160"/>
            <a:ext cx="687276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r>
              <a:rPr b="0" lang="pt-BR" sz="4000" spc="-1" strike="noStrike">
                <a:solidFill>
                  <a:srgbClr val="ffffff"/>
                </a:solidFill>
                <a:latin typeface="Calibri"/>
              </a:rPr>
              <a:t>SIMULAÇÃO EM MODELOS PARAMÉTRICOS – AULA 04</a:t>
            </a:r>
            <a:br/>
            <a:endParaRPr b="0" lang="pt-B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2399760" y="4065840"/>
            <a:ext cx="687276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MODELOS, SIMULAÇÃO, IOT E CIÊNCIA DE DADOS</a:t>
            </a:r>
            <a:endParaRPr b="0" lang="pt-BR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32000" y="927360"/>
            <a:ext cx="12024000" cy="94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The  Morpheus Hotel - Zaha Hadid Architects - Macau - China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3168000" y="1784880"/>
            <a:ext cx="9024120" cy="507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32000" y="927360"/>
            <a:ext cx="12024000" cy="94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The  Morpheus Hotel - Zaha Hadid Architects - Macau - China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991600" y="1685520"/>
            <a:ext cx="9200520" cy="517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32000" y="927360"/>
            <a:ext cx="12024000" cy="94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The  Morpheus Hotel - Zaha Hadid Architects - Macau - China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2980080" y="1679400"/>
            <a:ext cx="9212040" cy="517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32000" y="927360"/>
            <a:ext cx="12024000" cy="94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The  Morpheus Hotel - Zaha Hadid Architects - Macau - China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927520" y="1661040"/>
            <a:ext cx="9244080" cy="519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32000" y="927360"/>
            <a:ext cx="12024000" cy="94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The  Morpheus Hotel - Zaha Hadid Architects - Macau - China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042720" y="1728000"/>
            <a:ext cx="9125280" cy="513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32000" y="927360"/>
            <a:ext cx="12024000" cy="94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The  Morpheus Hotel - Zaha Hadid Architects - Macau - China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2880000" y="1675080"/>
            <a:ext cx="9219600" cy="518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32000" y="927360"/>
            <a:ext cx="12024000" cy="94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The  Morpheus Hotel - Zaha Hadid Architects - Macau - China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3174840" y="1788840"/>
            <a:ext cx="9017280" cy="506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216000" y="1152000"/>
            <a:ext cx="11592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pt-BR" sz="3200" spc="-1" strike="noStrike">
                <a:solidFill>
                  <a:srgbClr val="206f94"/>
                </a:solidFill>
                <a:latin typeface="Calibri"/>
              </a:rPr>
              <a:t>City Information Modeling – Modelagem da informação da Cidade</a:t>
            </a:r>
            <a:br/>
            <a:endParaRPr b="1" lang="pt-BR" sz="3200" spc="-1" strike="noStrike">
              <a:solidFill>
                <a:srgbClr val="206f94"/>
              </a:solidFill>
              <a:latin typeface="Calibri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2232000" y="2016000"/>
            <a:ext cx="7311960" cy="3888000"/>
          </a:xfrm>
          <a:prstGeom prst="rect">
            <a:avLst/>
          </a:prstGeom>
          <a:ln>
            <a:noFill/>
          </a:ln>
        </p:spPr>
      </p:pic>
      <p:sp>
        <p:nvSpPr>
          <p:cNvPr id="152" name="TextShape 2"/>
          <p:cNvSpPr txBox="1"/>
          <p:nvPr/>
        </p:nvSpPr>
        <p:spPr>
          <a:xfrm>
            <a:off x="288000" y="6093360"/>
            <a:ext cx="11505600" cy="60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AMORIM, A. L. DE. Discutindo City Information Modeling (Cim) E Conceitos Correlatos. Gestão &amp; Tecnologia de Projetos, v. 10, n. 2, p. 87, 2015.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216000" y="1152000"/>
            <a:ext cx="11592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pt-BR" sz="3200" spc="-1" strike="noStrike">
                <a:solidFill>
                  <a:srgbClr val="206f94"/>
                </a:solidFill>
                <a:latin typeface="Calibri"/>
              </a:rPr>
              <a:t>City Information Modeling – Modelagem da informação da Cidade</a:t>
            </a:r>
            <a:br/>
            <a:endParaRPr b="1" lang="pt-BR" sz="3200" spc="-1" strike="noStrike">
              <a:solidFill>
                <a:srgbClr val="206f94"/>
              </a:solid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216000" y="6165360"/>
            <a:ext cx="11706840" cy="60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XU, X. et al. From Building Information Modeling to city Information Modeling. Journal of Information Technology in Construction (ITcon), v. 19, n. December 2013, p. 292–307, 2014.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822240" y="1800000"/>
            <a:ext cx="10481760" cy="410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216000" y="1152000"/>
            <a:ext cx="11592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pt-BR" sz="3200" spc="-1" strike="noStrike">
                <a:solidFill>
                  <a:srgbClr val="206f94"/>
                </a:solidFill>
                <a:latin typeface="Calibri"/>
              </a:rPr>
              <a:t>City Information Modeling – Modelagem da informação da Cidade</a:t>
            </a:r>
            <a:br/>
            <a:endParaRPr b="1" lang="pt-BR" sz="3200" spc="-1" strike="noStrike">
              <a:solidFill>
                <a:srgbClr val="206f94"/>
              </a:solidFill>
              <a:latin typeface="Calibri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1080000" y="1904040"/>
            <a:ext cx="10612080" cy="4201920"/>
          </a:xfrm>
          <a:prstGeom prst="rect">
            <a:avLst/>
          </a:prstGeom>
          <a:ln>
            <a:noFill/>
          </a:ln>
        </p:spPr>
      </p:pic>
      <p:sp>
        <p:nvSpPr>
          <p:cNvPr id="158" name="TextShape 2"/>
          <p:cNvSpPr txBox="1"/>
          <p:nvPr/>
        </p:nvSpPr>
        <p:spPr>
          <a:xfrm>
            <a:off x="216000" y="6165360"/>
            <a:ext cx="11706840" cy="60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XU, X. et al. From Building Information Modeling to city Information Modeling. Journal of Information Technology in Construction (ITcon), v. 19, n. December 2013, p. 292–307, 2014.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838080" y="927360"/>
            <a:ext cx="1051524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DEFINIÇÕES</a:t>
            </a:r>
            <a:endParaRPr b="0" lang="pt-B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BIM é um conjunto de políticas, processos e tecnologias que, interagindo, geram uma metodologia para a gestão, em formato digital, do projeto de uma edificação e de seus dados, durante todo seu ciclo de vida.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Succar (2009)/Penttilä (2006)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Simulação computacional É o uso de um computador para representar as respostas dinâmicas de um sistema pelo comportamento de outro sistema modelado a partir dele. Uma simulação usa uma descrição matemática, ou modelo, de um sistema real na forma de um programa de computador. Este modelo é composto de equações que replicam as relações funcionais dentro do sistema real.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 fonte: Enciclopédia Britannica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216000" y="1152000"/>
            <a:ext cx="11592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pt-BR" sz="3200" spc="-1" strike="noStrike">
                <a:solidFill>
                  <a:srgbClr val="206f94"/>
                </a:solidFill>
                <a:latin typeface="Calibri"/>
              </a:rPr>
              <a:t>CityGml – Open Geoespatial Consortium</a:t>
            </a:r>
            <a:br/>
            <a:endParaRPr b="1" lang="pt-BR" sz="3200" spc="-1" strike="noStrike">
              <a:solidFill>
                <a:srgbClr val="206f94"/>
              </a:solidFill>
              <a:latin typeface="Calibri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240000" y="1711440"/>
            <a:ext cx="8640000" cy="4984560"/>
          </a:xfrm>
          <a:prstGeom prst="rect">
            <a:avLst/>
          </a:prstGeom>
          <a:ln>
            <a:noFill/>
          </a:ln>
        </p:spPr>
      </p:pic>
      <p:sp>
        <p:nvSpPr>
          <p:cNvPr id="161" name="TextShape 2"/>
          <p:cNvSpPr txBox="1"/>
          <p:nvPr/>
        </p:nvSpPr>
        <p:spPr>
          <a:xfrm>
            <a:off x="191520" y="3167280"/>
            <a:ext cx="2760480" cy="239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GRÖGER, G. et al. OpenGIS City Geography Markup Language (CityGML) Encoding Standard. Version 2.0.0, Open Geospatial Consortium, OGC Doc. No. 12-019. 2012.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216000" y="1152000"/>
            <a:ext cx="11592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pt-BR" sz="3200" spc="-1" strike="noStrike">
                <a:solidFill>
                  <a:srgbClr val="206f94"/>
                </a:solidFill>
                <a:latin typeface="Calibri"/>
              </a:rPr>
              <a:t>Integração BIM GIS</a:t>
            </a:r>
            <a:br/>
            <a:endParaRPr b="1" lang="pt-BR" sz="3200" spc="-1" strike="noStrike">
              <a:solidFill>
                <a:srgbClr val="206f94"/>
              </a:solidFill>
              <a:latin typeface="Calibri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3897720" y="973080"/>
            <a:ext cx="8054280" cy="5722920"/>
          </a:xfrm>
          <a:prstGeom prst="rect">
            <a:avLst/>
          </a:prstGeom>
          <a:ln>
            <a:noFill/>
          </a:ln>
        </p:spPr>
      </p:pic>
      <p:sp>
        <p:nvSpPr>
          <p:cNvPr id="164" name="TextShape 2"/>
          <p:cNvSpPr txBox="1"/>
          <p:nvPr/>
        </p:nvSpPr>
        <p:spPr>
          <a:xfrm>
            <a:off x="187560" y="3167280"/>
            <a:ext cx="371016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TAH, J. H. M.; OTI, A. H.; ABANDA, F. H. A state-of-the-art review of built environment information modelling (BeIM). Organization, Technology and Management in Construction: an International Journal, v. 9, n. 1, p. 1638–1654, 2017.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216000" y="1152000"/>
            <a:ext cx="11592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pt-BR" sz="3200" spc="-1" strike="noStrike">
                <a:solidFill>
                  <a:srgbClr val="206f94"/>
                </a:solidFill>
                <a:latin typeface="Calibri"/>
              </a:rPr>
              <a:t>Integração BIM GIS</a:t>
            </a:r>
            <a:br/>
            <a:endParaRPr b="1" lang="pt-BR" sz="3200" spc="-1" strike="noStrike">
              <a:solidFill>
                <a:srgbClr val="206f94"/>
              </a:solidFill>
              <a:latin typeface="Calibri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528000" y="1224000"/>
            <a:ext cx="8586360" cy="5040000"/>
          </a:xfrm>
          <a:prstGeom prst="rect">
            <a:avLst/>
          </a:prstGeom>
          <a:ln>
            <a:noFill/>
          </a:ln>
        </p:spPr>
      </p:pic>
      <p:sp>
        <p:nvSpPr>
          <p:cNvPr id="167" name="TextShape 2"/>
          <p:cNvSpPr txBox="1"/>
          <p:nvPr/>
        </p:nvSpPr>
        <p:spPr>
          <a:xfrm>
            <a:off x="171720" y="3167280"/>
            <a:ext cx="3500280" cy="1944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MA, Z.; REN, Y. Integrated Application of BIM and GIS: An Overview. Procedia Engineering, v. 196, n. June, p. 1072–1079, 2017.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216000" y="1152000"/>
            <a:ext cx="11592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pt-BR" sz="3200" spc="-1" strike="noStrike">
                <a:solidFill>
                  <a:srgbClr val="206f94"/>
                </a:solidFill>
                <a:latin typeface="Calibri"/>
              </a:rPr>
              <a:t>City Information Modeling – Modelagem da informação da Cidade</a:t>
            </a:r>
            <a:br/>
            <a:endParaRPr b="1" lang="pt-BR" sz="3200" spc="-1" strike="noStrike">
              <a:solidFill>
                <a:srgbClr val="206f94"/>
              </a:solidFill>
              <a:latin typeface="Calibri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5760000" y="2232000"/>
            <a:ext cx="6245280" cy="298692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216000" y="2304000"/>
            <a:ext cx="5328000" cy="2873880"/>
          </a:xfrm>
          <a:prstGeom prst="rect">
            <a:avLst/>
          </a:prstGeom>
          <a:ln>
            <a:noFill/>
          </a:ln>
        </p:spPr>
      </p:pic>
      <p:sp>
        <p:nvSpPr>
          <p:cNvPr id="171" name="TextShape 2"/>
          <p:cNvSpPr txBox="1"/>
          <p:nvPr/>
        </p:nvSpPr>
        <p:spPr>
          <a:xfrm>
            <a:off x="216000" y="5949360"/>
            <a:ext cx="11685240" cy="60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KARDINAL JUSUF, S. et al. Integrated modeling of CityGML and IFC for city/neighborhood development for urban microclimates analysis. Energy Procedia, v. 122, p. 145–150, 2017.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38080" y="927360"/>
            <a:ext cx="1051524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IOT – Internet of Things</a:t>
            </a:r>
            <a:endParaRPr b="0" lang="pt-B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The internet is not only a network of computers, but it has evolved into a network of device of all type and sizes , vehicles, smart phones, home appliances, toys, cameras, medical instruments and industrial systems, animals, people, buildings, all connected ,all communicating &amp; sharing information based on stipulated protocols in order to achieve smart reorganizations, positioning, tracing, safe &amp; control &amp; even personal real time online monitoring , online upgrade, process control &amp; administration.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 Fonte : KEYUR K PATEL, S. M. P. P. S. A. P. Internet of Things-IOT Definition articl. Ijesc, v. 6, n. 5, p. 10, 2016. 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432000" y="927360"/>
            <a:ext cx="4536000" cy="5768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1" lang="pt-BR" sz="4000" spc="-1" strike="noStrike">
                <a:solidFill>
                  <a:srgbClr val="000000"/>
                </a:solidFill>
                <a:latin typeface="Calibri"/>
              </a:rPr>
              <a:t>Internet of Things:</a:t>
            </a:r>
            <a:br/>
            <a:br/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5050080" y="1368000"/>
            <a:ext cx="6973920" cy="502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32000" y="927360"/>
            <a:ext cx="4536000" cy="5768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1" lang="pt-BR" sz="4000" spc="-1" strike="noStrike">
                <a:solidFill>
                  <a:srgbClr val="000000"/>
                </a:solidFill>
                <a:latin typeface="Calibri"/>
              </a:rPr>
              <a:t>Internet of Things:</a:t>
            </a:r>
            <a:br/>
            <a:br/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6264000" y="1110600"/>
            <a:ext cx="5328000" cy="530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32000" y="927360"/>
            <a:ext cx="4536000" cy="5768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1" lang="pt-BR" sz="4000" spc="-1" strike="noStrike">
                <a:solidFill>
                  <a:srgbClr val="000000"/>
                </a:solidFill>
                <a:latin typeface="Calibri"/>
              </a:rPr>
              <a:t>Internet of Things: Aplicações</a:t>
            </a:r>
            <a:br/>
            <a:br/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5616000" y="936000"/>
            <a:ext cx="6360840" cy="585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432000" y="927360"/>
            <a:ext cx="4536000" cy="5768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ZHONG, R. Y. et al. Prefabricated construction enabled by the Internet-of-Things. Automation in Construction, v. 76, p. 59–70, 2017. 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5328000" y="1143000"/>
            <a:ext cx="6848280" cy="555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432000" y="927360"/>
            <a:ext cx="4536000" cy="5768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CHANG, K.-M.; DZENG, R.-J.; WU, Y.-J. An Automated IoT Visualization BIM Platform for Decision Support in Facilities Management. Applied Sciences, v. 8, n. 7, p. 1086, 2018. 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5527440" y="1087560"/>
            <a:ext cx="6280560" cy="560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38080" y="927360"/>
            <a:ext cx="1051524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DEFINIÇÕES</a:t>
            </a:r>
            <a:endParaRPr b="0" lang="pt-B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A otimização é a procura dos valores ideais de variáveis, para que o cenário descrito por elas possa ser configurado da melhor maneira possível. 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fonte: RIBEIRO, F. F.; MOREIRA, D. M.; AMORIM, A. L. DE. Sistema Generativo de Projeto Aplicado ao Desenho e Otimização da Estrutura de um Shed. Salvador, Ba, Brasil: Senai Cimatec, 2015.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1584000" y="1152000"/>
            <a:ext cx="8928000" cy="4740840"/>
          </a:xfrm>
          <a:prstGeom prst="rect">
            <a:avLst/>
          </a:prstGeom>
          <a:ln>
            <a:noFill/>
          </a:ln>
        </p:spPr>
      </p:pic>
      <p:sp>
        <p:nvSpPr>
          <p:cNvPr id="185" name="TextShape 1"/>
          <p:cNvSpPr txBox="1"/>
          <p:nvPr/>
        </p:nvSpPr>
        <p:spPr>
          <a:xfrm>
            <a:off x="144000" y="6093360"/>
            <a:ext cx="11979360" cy="60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IRMLER, R.; FRANZ, S.; RÜPPEL, U. IoT - An Opportunity for Autonomous BIM Reconstruction? v. 10864, p. 61–81, 2018.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144000" y="3384000"/>
            <a:ext cx="3816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IRMLER, R.; FRANZ, S.; RÜPPEL, U. IoT - An Opportunity for Autonomous BIM Reconstruction? v. 10864, p. 61–81, 2018.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5040000" y="991080"/>
            <a:ext cx="6912000" cy="570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04000" y="2448000"/>
            <a:ext cx="3456000" cy="273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ISIKDAG, U. BIM and IoT: A synopsis from GIS perspective. International Archives of the Photogrammetry, Remote Sensing and Spatial Information Sciences - ISPRS Archives, v. 40, n. 2W4, p. 33–38, 2015.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4752000" y="1008000"/>
            <a:ext cx="7156440" cy="554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6048000"/>
            <a:ext cx="110880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KIM, E.; KIM, G. Real Time Building Data collecting Using IoT and BIM Real Time Building Data collecting Using IoT and BIM. n. January, 2019.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1224000" y="936000"/>
            <a:ext cx="9576000" cy="490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216000" y="1224000"/>
            <a:ext cx="3744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Big Data – Smart Cities – IOT – AI</a:t>
            </a:r>
            <a:br/>
            <a:br/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ALLAM, Z.; DHUNNY, Z. A. On big data, artificial intelligence and smart cities. Cities, v. 89, p. 80–91, 1 Jun. 2019. </a:t>
            </a:r>
            <a:br/>
            <a:br/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6017040" y="1008000"/>
            <a:ext cx="5914440" cy="585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44000" y="2232000"/>
            <a:ext cx="3744000" cy="2736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Ciência de Dados</a:t>
            </a:r>
            <a:endParaRPr b="0" lang="pt-BR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3803760" y="936000"/>
            <a:ext cx="8373240" cy="592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944000" y="936000"/>
            <a:ext cx="8136000" cy="50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Data-driven Approach x Abordagem tradicional </a:t>
            </a:r>
            <a:endParaRPr b="0" lang="pt-BR" sz="2400" spc="-1" strike="noStrike">
              <a:solidFill>
                <a:srgbClr val="3f4143"/>
              </a:solidFill>
              <a:latin typeface="Calibri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472720" y="1562040"/>
            <a:ext cx="4419720" cy="58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pt-BR" sz="3200" spc="-1" strike="noStrike">
                <a:solidFill>
                  <a:srgbClr val="be9a07"/>
                </a:solidFill>
                <a:latin typeface="Calibri"/>
              </a:rPr>
              <a:t>Abordagem Tradicional</a:t>
            </a:r>
            <a:endParaRPr b="0" lang="pt-BR" sz="3200" spc="-1" strike="noStrike">
              <a:solidFill>
                <a:srgbClr val="3f4143"/>
              </a:solidFill>
              <a:latin typeface="Calibri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3678840" y="2179800"/>
            <a:ext cx="3954600" cy="222228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7776360" y="2179800"/>
            <a:ext cx="3887640" cy="218592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3697920" y="4483080"/>
            <a:ext cx="3933720" cy="22114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4"/>
          <a:stretch/>
        </p:blipFill>
        <p:spPr>
          <a:xfrm>
            <a:off x="7776360" y="4510080"/>
            <a:ext cx="3887640" cy="218592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216000" y="2952000"/>
            <a:ext cx="3168000" cy="82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457200" indent="-454320"/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Fonte: Canal Nerdologia </a:t>
            </a:r>
            <a:endParaRPr b="0" lang="pt-BR" sz="1600" spc="-1" strike="noStrike">
              <a:solidFill>
                <a:srgbClr val="3f4143"/>
              </a:solidFill>
              <a:latin typeface="Calibri"/>
            </a:endParaRPr>
          </a:p>
          <a:p>
            <a:pPr marL="457200" indent="-454320"/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https://www.youtube.com/watch?v=hEFFCKxYbKM</a:t>
            </a:r>
            <a:endParaRPr b="0" lang="pt-BR" sz="1600" spc="-1" strike="noStrike">
              <a:solidFill>
                <a:srgbClr val="3f4143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44000" y="936000"/>
            <a:ext cx="8136000" cy="50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Data-driven Approach x Abordagem tradicional </a:t>
            </a:r>
            <a:endParaRPr b="0" lang="pt-BR" sz="2400" spc="-1" strike="noStrike">
              <a:solidFill>
                <a:srgbClr val="3f4143"/>
              </a:solidFill>
              <a:latin typeface="Calibri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216000" y="2952000"/>
            <a:ext cx="3168000" cy="82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457200" indent="-454320"/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Fonte: Canal Nerdologia </a:t>
            </a:r>
            <a:endParaRPr b="0" lang="pt-BR" sz="1600" spc="-1" strike="noStrike">
              <a:solidFill>
                <a:srgbClr val="3f4143"/>
              </a:solidFill>
              <a:latin typeface="Calibri"/>
            </a:endParaRPr>
          </a:p>
          <a:p>
            <a:pPr marL="457200" indent="-454320"/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https://www.youtube.com/watch?v=hEFFCKxYbKM</a:t>
            </a:r>
            <a:endParaRPr b="0" lang="pt-BR" sz="1600" spc="-1" strike="noStrike">
              <a:solidFill>
                <a:srgbClr val="3f4143"/>
              </a:solidFill>
              <a:latin typeface="Calibri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5544360" y="1368000"/>
            <a:ext cx="4419720" cy="58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pt-BR" sz="3200" spc="-1" strike="noStrike">
                <a:solidFill>
                  <a:srgbClr val="be9a07"/>
                </a:solidFill>
                <a:latin typeface="Arial"/>
              </a:rPr>
              <a:t>Data-Driven Appproach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3815640" y="2150640"/>
            <a:ext cx="3959280" cy="222552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7920720" y="2150640"/>
            <a:ext cx="3959280" cy="222552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7920720" y="4449240"/>
            <a:ext cx="3945240" cy="221796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4"/>
          <a:stretch/>
        </p:blipFill>
        <p:spPr>
          <a:xfrm>
            <a:off x="3842640" y="4453920"/>
            <a:ext cx="3933720" cy="22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512360" y="1296000"/>
            <a:ext cx="8783640" cy="50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ctr">
              <a:lnSpc>
                <a:spcPct val="90000"/>
              </a:lnSpc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O caso Target: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pt-BR" sz="1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http://techland.time.com/2012/02/17/how-target-knew-a-high-school-girl-was-pregnant-before-her-parents/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368000" y="1975680"/>
            <a:ext cx="9144000" cy="453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766320" y="1368000"/>
            <a:ext cx="8145360" cy="10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200" spc="-1" strike="noStrike">
                <a:solidFill>
                  <a:srgbClr val="be9a07"/>
                </a:solidFill>
                <a:latin typeface="Arial Black"/>
                <a:ea typeface="Microsoft YaHei"/>
              </a:rPr>
              <a:t>Artigo:</a:t>
            </a: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 Smart Cities with Big Data: Reference models, challenges, and considerations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rcRect l="4957" t="0" r="4957" b="13"/>
          <a:stretch/>
        </p:blipFill>
        <p:spPr>
          <a:xfrm>
            <a:off x="3456000" y="2544120"/>
            <a:ext cx="8457120" cy="393588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-63360" y="2646360"/>
            <a:ext cx="3447360" cy="304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/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Lim, C., Cities, https://doi.org/10.1016/j.cities.2018.04.011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32000" y="927360"/>
            <a:ext cx="4536000" cy="5768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1" lang="pt-BR" sz="4000" spc="-1" strike="noStrike">
                <a:solidFill>
                  <a:srgbClr val="000000"/>
                </a:solidFill>
                <a:latin typeface="Calibri"/>
              </a:rPr>
              <a:t>Curva de  MacLeamy</a:t>
            </a:r>
            <a:br/>
            <a:br/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R. Davies, C. Harty, Implementing Site BIM: A Case Study of ICT Innovation on a Large Hospital Project”, Automation in Construction 30 (2013) 15-24.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112000" y="1416960"/>
            <a:ext cx="6768000" cy="530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548360" y="1152000"/>
            <a:ext cx="8783640" cy="50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ctr">
              <a:lnSpc>
                <a:spcPct val="90000"/>
              </a:lnSpc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Visão geral da pesquisa: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368000" y="2016000"/>
            <a:ext cx="9144000" cy="453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4062600" y="1670760"/>
            <a:ext cx="7961400" cy="488124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360000" y="3260160"/>
            <a:ext cx="3343680" cy="55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ctr">
              <a:lnSpc>
                <a:spcPct val="90000"/>
              </a:lnSpc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Desafios: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260000" y="965520"/>
            <a:ext cx="9441000" cy="55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ctr">
              <a:lnSpc>
                <a:spcPct val="90000"/>
              </a:lnSpc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Considerações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647000" y="1759680"/>
            <a:ext cx="9441000" cy="509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6000" y="2160000"/>
            <a:ext cx="2664000" cy="136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2200" spc="-1" strike="noStrike">
                <a:latin typeface="Arial"/>
              </a:rPr>
              <a:t>https://thebuildingdatalibrary.com/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2810880" y="1223280"/>
            <a:ext cx="9302760" cy="55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32000" y="927360"/>
            <a:ext cx="4536000" cy="5768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1" lang="pt-BR" sz="2600" spc="-1" strike="noStrike">
                <a:solidFill>
                  <a:srgbClr val="000000"/>
                </a:solidFill>
                <a:latin typeface="Calibri"/>
              </a:rPr>
              <a:t>Lei da Difusão de Informação</a:t>
            </a:r>
            <a:br/>
            <a:br/>
            <a:r>
              <a:rPr b="0" lang="pt-BR" sz="2000" spc="-1" strike="noStrike">
                <a:solidFill>
                  <a:srgbClr val="000000"/>
                </a:solidFill>
                <a:latin typeface="Calibri Light"/>
              </a:rPr>
              <a:t>Diffusion of Innovation Theory, </a:t>
            </a:r>
            <a:r>
              <a:rPr b="0" i="1" lang="pt-BR" sz="2000" spc="-1" strike="noStrike">
                <a:solidFill>
                  <a:srgbClr val="000000"/>
                </a:solidFill>
                <a:latin typeface="Calibri Light"/>
                <a:ea typeface="Times New Roman"/>
              </a:rPr>
              <a:t>Boston University of Public Health</a:t>
            </a:r>
            <a:r>
              <a:rPr b="0" lang="pt-BR" sz="2000" spc="-1" strike="noStrike">
                <a:solidFill>
                  <a:srgbClr val="000000"/>
                </a:solidFill>
                <a:latin typeface="Calibri Light"/>
                <a:ea typeface="Times New Roman"/>
              </a:rPr>
              <a:t>, Jan. 6, 2016. Web. Apr. 4, 2016.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5024160" y="1629720"/>
            <a:ext cx="6999840" cy="478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32000" y="927360"/>
            <a:ext cx="12024000" cy="94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The  Morpheus Hotel - Zaha Hadid Architects - Macau - China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2291760" y="1855800"/>
            <a:ext cx="9804240" cy="500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32000" y="927360"/>
            <a:ext cx="12024000" cy="94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The  Morpheus Hotel - Zaha Hadid Architects - Macau - China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183840" y="1805040"/>
            <a:ext cx="8987760" cy="505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32000" y="927360"/>
            <a:ext cx="12024000" cy="94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The  Morpheus Hotel - Zaha Hadid Architects - Macau - China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3096000" y="1744200"/>
            <a:ext cx="9096120" cy="511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32000" y="927360"/>
            <a:ext cx="12024000" cy="94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The  Morpheus Hotel - Zaha Hadid Architects - Macau - China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3002400" y="1692000"/>
            <a:ext cx="9189360" cy="516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Application>LibreOffice/6.1.3.2$Windows_X86_64 LibreOffice_project/86daf60bf00efa86ad547e59e09d6bb77c699acb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2018-12-21T16:15:12Z</dcterms:created>
  <dc:creator>Carlos Alberto Andrade Bomfim</dc:creator>
  <dc:description/>
  <dc:language>pt-BR</dc:language>
  <cp:lastModifiedBy/>
  <dcterms:modified xsi:type="dcterms:W3CDTF">2019-07-27T14:12:37Z</dcterms:modified>
  <cp:revision>10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